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2"/>
  </p:notesMasterIdLst>
  <p:sldIdLst>
    <p:sldId id="256" r:id="rId2"/>
    <p:sldId id="257" r:id="rId3"/>
    <p:sldId id="260" r:id="rId4"/>
    <p:sldId id="272" r:id="rId5"/>
    <p:sldId id="274" r:id="rId6"/>
    <p:sldId id="277" r:id="rId7"/>
    <p:sldId id="281" r:id="rId8"/>
    <p:sldId id="273" r:id="rId9"/>
    <p:sldId id="275" r:id="rId10"/>
    <p:sldId id="276" r:id="rId11"/>
    <p:sldId id="278" r:id="rId12"/>
    <p:sldId id="262" r:id="rId13"/>
    <p:sldId id="263" r:id="rId14"/>
    <p:sldId id="261" r:id="rId15"/>
    <p:sldId id="264" r:id="rId16"/>
    <p:sldId id="267" r:id="rId17"/>
    <p:sldId id="265" r:id="rId18"/>
    <p:sldId id="268" r:id="rId19"/>
    <p:sldId id="26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0" autoAdjust="0"/>
    <p:restoredTop sz="90997" autoAdjust="0"/>
  </p:normalViewPr>
  <p:slideViewPr>
    <p:cSldViewPr snapToGrid="0">
      <p:cViewPr varScale="1">
        <p:scale>
          <a:sx n="73" d="100"/>
          <a:sy n="73" d="100"/>
        </p:scale>
        <p:origin x="208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hyperlink" Target="http://en.wikipedia.org/wiki/S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en.wikipedia.org/wiki/Leonhard_Eul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Analytics?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Uncover characteristics of data set based on its mathematical properties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Answer specific questions from multiple data sets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Develop a mathematical model for predicting the behavior of some variables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Detect emergent phenomena and explain its contributing factors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= Network Math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: A representation of connections among a set of objects. A graph is a </a:t>
            </a:r>
            <a:r>
              <a:rPr lang="en-US" b="1" dirty="0">
                <a:solidFill>
                  <a:srgbClr val="FF0000"/>
                </a:solidFill>
              </a:rPr>
              <a:t>set of nodes (vertices</a:t>
            </a:r>
            <a:r>
              <a:rPr lang="en-US" b="1" dirty="0"/>
              <a:t>) joined by </a:t>
            </a:r>
            <a:r>
              <a:rPr lang="en-US" b="1" dirty="0">
                <a:solidFill>
                  <a:srgbClr val="FF0000"/>
                </a:solidFill>
              </a:rPr>
              <a:t>a set of lines or arrows (edge)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More 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V.</a:t>
            </a:r>
          </a:p>
          <a:p>
            <a:r>
              <a:rPr lang="en-US" dirty="0"/>
              <a:t>Example: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Directed </a:t>
            </a:r>
            <a:r>
              <a:rPr lang="en-US" sz="1400" b="1" dirty="0"/>
              <a:t>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Undirected Graph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Directed/Weighted Graph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en-US" b="1" dirty="0"/>
              <a:t>The Seven Bridges of </a:t>
            </a:r>
            <a:r>
              <a:rPr lang="en-US" altLang="en-US" b="1" dirty="0" err="1"/>
              <a:t>Königsberg</a:t>
            </a:r>
            <a:r>
              <a:rPr lang="en-US" altLang="en-US" dirty="0"/>
              <a:t> (the problem that is at the origin of graph theory) was posed by </a:t>
            </a:r>
            <a:r>
              <a:rPr lang="en-US" altLang="en-US" dirty="0">
                <a:hlinkClick r:id="rId2" tooltip="Leonhard Euler"/>
              </a:rPr>
              <a:t>Leonhard Euler</a:t>
            </a:r>
            <a:r>
              <a:rPr lang="en-US" altLang="en-US" dirty="0"/>
              <a:t> in 1735 (also prefigured the idea of topology)</a:t>
            </a:r>
          </a:p>
          <a:p>
            <a:pPr marL="0" indent="0">
              <a:buFontTx/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citizens of </a:t>
            </a:r>
            <a:r>
              <a:rPr lang="en-US" altLang="en-US" dirty="0" err="1"/>
              <a:t>Königsberg</a:t>
            </a:r>
            <a:r>
              <a:rPr lang="en-US" altLang="en-US" dirty="0"/>
              <a:t> supposedly walked about on Sundays trying to find a route that crosses each bridge </a:t>
            </a:r>
            <a:r>
              <a:rPr lang="en-US" altLang="en-US" dirty="0" err="1"/>
              <a:t>Königsberg</a:t>
            </a:r>
            <a:r>
              <a:rPr lang="en-US" altLang="en-US" dirty="0"/>
              <a:t> of exactly once, and return to the starting point. 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GB" altLang="en-US" sz="2400" b="1" u="sng" dirty="0">
                <a:solidFill>
                  <a:srgbClr val="FF0000"/>
                </a:solidFill>
              </a:rPr>
              <a:t>Question</a:t>
            </a:r>
            <a:r>
              <a:rPr lang="en-GB" altLang="en-US" sz="2400" dirty="0">
                <a:solidFill>
                  <a:srgbClr val="FF0000"/>
                </a:solidFill>
              </a:rPr>
              <a:t>: Is it possible to find a 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once?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32" y="1540535"/>
            <a:ext cx="4897438" cy="385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6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" y="3283804"/>
            <a:ext cx="3854925" cy="303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8565765" y="2368293"/>
            <a:ext cx="3314700" cy="2443163"/>
            <a:chOff x="3232" y="2088"/>
            <a:chExt cx="2088" cy="153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158" y="2214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498" y="2652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16" y="2790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104" y="3456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574" y="2698"/>
              <a:ext cx="1442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4176" y="2864"/>
              <a:ext cx="856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4238" y="2274"/>
              <a:ext cx="790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480" y="2150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3942" y="233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498" y="3006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942" y="286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4536" y="223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4242" y="266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4578" y="301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566" y="2714"/>
              <a:ext cx="566" cy="742"/>
            </a:xfrm>
            <a:custGeom>
              <a:avLst/>
              <a:gdLst>
                <a:gd name="T0" fmla="*/ 0 w 606"/>
                <a:gd name="T1" fmla="*/ 0 h 804"/>
                <a:gd name="T2" fmla="*/ 18 w 606"/>
                <a:gd name="T3" fmla="*/ 7 h 804"/>
                <a:gd name="T4" fmla="*/ 33 w 606"/>
                <a:gd name="T5" fmla="*/ 22 h 804"/>
                <a:gd name="T6" fmla="*/ 37 w 606"/>
                <a:gd name="T7" fmla="*/ 3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804"/>
                <a:gd name="T14" fmla="*/ 606 w 606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804">
                  <a:moveTo>
                    <a:pt x="0" y="0"/>
                  </a:moveTo>
                  <a:cubicBezTo>
                    <a:pt x="47" y="34"/>
                    <a:pt x="194" y="108"/>
                    <a:pt x="282" y="204"/>
                  </a:cubicBezTo>
                  <a:cubicBezTo>
                    <a:pt x="370" y="300"/>
                    <a:pt x="474" y="476"/>
                    <a:pt x="528" y="576"/>
                  </a:cubicBezTo>
                  <a:cubicBezTo>
                    <a:pt x="582" y="676"/>
                    <a:pt x="590" y="757"/>
                    <a:pt x="606" y="8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3542" y="2728"/>
              <a:ext cx="566" cy="756"/>
            </a:xfrm>
            <a:custGeom>
              <a:avLst/>
              <a:gdLst>
                <a:gd name="T0" fmla="*/ 0 w 612"/>
                <a:gd name="T1" fmla="*/ 0 h 792"/>
                <a:gd name="T2" fmla="*/ 6 w 612"/>
                <a:gd name="T3" fmla="*/ 43 h 792"/>
                <a:gd name="T4" fmla="*/ 15 w 612"/>
                <a:gd name="T5" fmla="*/ 93 h 792"/>
                <a:gd name="T6" fmla="*/ 25 w 612"/>
                <a:gd name="T7" fmla="*/ 118 h 7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2"/>
                <a:gd name="T13" fmla="*/ 0 h 792"/>
                <a:gd name="T14" fmla="*/ 612 w 612"/>
                <a:gd name="T15" fmla="*/ 792 h 7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2" h="792">
                  <a:moveTo>
                    <a:pt x="0" y="0"/>
                  </a:moveTo>
                  <a:cubicBezTo>
                    <a:pt x="21" y="89"/>
                    <a:pt x="37" y="178"/>
                    <a:pt x="96" y="282"/>
                  </a:cubicBezTo>
                  <a:cubicBezTo>
                    <a:pt x="155" y="386"/>
                    <a:pt x="268" y="539"/>
                    <a:pt x="354" y="624"/>
                  </a:cubicBezTo>
                  <a:cubicBezTo>
                    <a:pt x="440" y="709"/>
                    <a:pt x="558" y="757"/>
                    <a:pt x="612" y="7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552" y="2248"/>
              <a:ext cx="608" cy="412"/>
            </a:xfrm>
            <a:custGeom>
              <a:avLst/>
              <a:gdLst>
                <a:gd name="T0" fmla="*/ 0 w 648"/>
                <a:gd name="T1" fmla="*/ 20 h 444"/>
                <a:gd name="T2" fmla="*/ 9 w 648"/>
                <a:gd name="T3" fmla="*/ 11 h 444"/>
                <a:gd name="T4" fmla="*/ 24 w 648"/>
                <a:gd name="T5" fmla="*/ 6 h 444"/>
                <a:gd name="T6" fmla="*/ 47 w 648"/>
                <a:gd name="T7" fmla="*/ 0 h 4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44"/>
                <a:gd name="T14" fmla="*/ 648 w 648"/>
                <a:gd name="T15" fmla="*/ 444 h 4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44">
                  <a:moveTo>
                    <a:pt x="0" y="444"/>
                  </a:moveTo>
                  <a:cubicBezTo>
                    <a:pt x="22" y="408"/>
                    <a:pt x="75" y="290"/>
                    <a:pt x="132" y="228"/>
                  </a:cubicBezTo>
                  <a:cubicBezTo>
                    <a:pt x="189" y="166"/>
                    <a:pt x="256" y="110"/>
                    <a:pt x="342" y="72"/>
                  </a:cubicBezTo>
                  <a:cubicBezTo>
                    <a:pt x="428" y="34"/>
                    <a:pt x="584" y="15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3572" y="2278"/>
              <a:ext cx="598" cy="400"/>
            </a:xfrm>
            <a:custGeom>
              <a:avLst/>
              <a:gdLst>
                <a:gd name="T0" fmla="*/ 0 w 648"/>
                <a:gd name="T1" fmla="*/ 18 h 432"/>
                <a:gd name="T2" fmla="*/ 9 w 648"/>
                <a:gd name="T3" fmla="*/ 16 h 432"/>
                <a:gd name="T4" fmla="*/ 18 w 648"/>
                <a:gd name="T5" fmla="*/ 8 h 432"/>
                <a:gd name="T6" fmla="*/ 24 w 648"/>
                <a:gd name="T7" fmla="*/ 0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32"/>
                <a:gd name="T14" fmla="*/ 648 w 64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32">
                  <a:moveTo>
                    <a:pt x="0" y="432"/>
                  </a:moveTo>
                  <a:cubicBezTo>
                    <a:pt x="40" y="420"/>
                    <a:pt x="156" y="400"/>
                    <a:pt x="240" y="360"/>
                  </a:cubicBezTo>
                  <a:cubicBezTo>
                    <a:pt x="324" y="320"/>
                    <a:pt x="436" y="252"/>
                    <a:pt x="504" y="192"/>
                  </a:cubicBezTo>
                  <a:cubicBezTo>
                    <a:pt x="572" y="132"/>
                    <a:pt x="618" y="40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4280" y="340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4984" y="258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4240" y="208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3232" y="257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</p:grpSp>
      <p:grpSp>
        <p:nvGrpSpPr>
          <p:cNvPr id="31" name="Group 27"/>
          <p:cNvGrpSpPr>
            <a:grpSpLocks/>
          </p:cNvGrpSpPr>
          <p:nvPr/>
        </p:nvGrpSpPr>
        <p:grpSpPr bwMode="auto">
          <a:xfrm>
            <a:off x="4617653" y="2568318"/>
            <a:ext cx="3676650" cy="1795463"/>
            <a:chOff x="801" y="2552"/>
            <a:chExt cx="2316" cy="1131"/>
          </a:xfrm>
        </p:grpSpPr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1176" y="2792"/>
              <a:ext cx="768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801" y="3182"/>
              <a:ext cx="2151" cy="345"/>
            </a:xfrm>
            <a:custGeom>
              <a:avLst/>
              <a:gdLst>
                <a:gd name="T0" fmla="*/ 0 w 2151"/>
                <a:gd name="T1" fmla="*/ 30 h 345"/>
                <a:gd name="T2" fmla="*/ 240 w 2151"/>
                <a:gd name="T3" fmla="*/ 63 h 345"/>
                <a:gd name="T4" fmla="*/ 387 w 2151"/>
                <a:gd name="T5" fmla="*/ 111 h 345"/>
                <a:gd name="T6" fmla="*/ 543 w 2151"/>
                <a:gd name="T7" fmla="*/ 159 h 345"/>
                <a:gd name="T8" fmla="*/ 744 w 2151"/>
                <a:gd name="T9" fmla="*/ 201 h 345"/>
                <a:gd name="T10" fmla="*/ 888 w 2151"/>
                <a:gd name="T11" fmla="*/ 195 h 345"/>
                <a:gd name="T12" fmla="*/ 999 w 2151"/>
                <a:gd name="T13" fmla="*/ 159 h 345"/>
                <a:gd name="T14" fmla="*/ 1116 w 2151"/>
                <a:gd name="T15" fmla="*/ 105 h 345"/>
                <a:gd name="T16" fmla="*/ 1215 w 2151"/>
                <a:gd name="T17" fmla="*/ 60 h 345"/>
                <a:gd name="T18" fmla="*/ 1314 w 2151"/>
                <a:gd name="T19" fmla="*/ 9 h 345"/>
                <a:gd name="T20" fmla="*/ 1482 w 2151"/>
                <a:gd name="T21" fmla="*/ 39 h 345"/>
                <a:gd name="T22" fmla="*/ 1635 w 2151"/>
                <a:gd name="T23" fmla="*/ 99 h 345"/>
                <a:gd name="T24" fmla="*/ 1812 w 2151"/>
                <a:gd name="T25" fmla="*/ 156 h 345"/>
                <a:gd name="T26" fmla="*/ 1941 w 2151"/>
                <a:gd name="T27" fmla="*/ 213 h 345"/>
                <a:gd name="T28" fmla="*/ 2151 w 2151"/>
                <a:gd name="T29" fmla="*/ 345 h 3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45"/>
                <a:gd name="T47" fmla="*/ 2151 w 2151"/>
                <a:gd name="T48" fmla="*/ 345 h 3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45">
                  <a:moveTo>
                    <a:pt x="0" y="30"/>
                  </a:moveTo>
                  <a:cubicBezTo>
                    <a:pt x="93" y="16"/>
                    <a:pt x="150" y="30"/>
                    <a:pt x="240" y="63"/>
                  </a:cubicBezTo>
                  <a:cubicBezTo>
                    <a:pt x="336" y="99"/>
                    <a:pt x="314" y="86"/>
                    <a:pt x="387" y="111"/>
                  </a:cubicBezTo>
                  <a:cubicBezTo>
                    <a:pt x="405" y="117"/>
                    <a:pt x="543" y="159"/>
                    <a:pt x="543" y="159"/>
                  </a:cubicBezTo>
                  <a:cubicBezTo>
                    <a:pt x="609" y="177"/>
                    <a:pt x="683" y="193"/>
                    <a:pt x="744" y="201"/>
                  </a:cubicBezTo>
                  <a:cubicBezTo>
                    <a:pt x="869" y="198"/>
                    <a:pt x="763" y="200"/>
                    <a:pt x="888" y="195"/>
                  </a:cubicBezTo>
                  <a:cubicBezTo>
                    <a:pt x="926" y="193"/>
                    <a:pt x="962" y="170"/>
                    <a:pt x="999" y="159"/>
                  </a:cubicBezTo>
                  <a:cubicBezTo>
                    <a:pt x="1017" y="154"/>
                    <a:pt x="1099" y="111"/>
                    <a:pt x="1116" y="105"/>
                  </a:cubicBezTo>
                  <a:cubicBezTo>
                    <a:pt x="1125" y="102"/>
                    <a:pt x="1215" y="60"/>
                    <a:pt x="1215" y="60"/>
                  </a:cubicBezTo>
                  <a:cubicBezTo>
                    <a:pt x="1238" y="25"/>
                    <a:pt x="1266" y="21"/>
                    <a:pt x="1314" y="9"/>
                  </a:cubicBezTo>
                  <a:cubicBezTo>
                    <a:pt x="1362" y="0"/>
                    <a:pt x="1419" y="6"/>
                    <a:pt x="1482" y="39"/>
                  </a:cubicBezTo>
                  <a:cubicBezTo>
                    <a:pt x="1575" y="69"/>
                    <a:pt x="1533" y="54"/>
                    <a:pt x="1635" y="99"/>
                  </a:cubicBezTo>
                  <a:cubicBezTo>
                    <a:pt x="1782" y="132"/>
                    <a:pt x="1719" y="117"/>
                    <a:pt x="1812" y="156"/>
                  </a:cubicBezTo>
                  <a:cubicBezTo>
                    <a:pt x="1881" y="201"/>
                    <a:pt x="1895" y="179"/>
                    <a:pt x="1941" y="213"/>
                  </a:cubicBezTo>
                  <a:cubicBezTo>
                    <a:pt x="1999" y="256"/>
                    <a:pt x="2100" y="294"/>
                    <a:pt x="2151" y="34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840" y="2552"/>
              <a:ext cx="2151" cy="329"/>
            </a:xfrm>
            <a:custGeom>
              <a:avLst/>
              <a:gdLst>
                <a:gd name="T0" fmla="*/ 0 w 2151"/>
                <a:gd name="T1" fmla="*/ 315 h 329"/>
                <a:gd name="T2" fmla="*/ 240 w 2151"/>
                <a:gd name="T3" fmla="*/ 282 h 329"/>
                <a:gd name="T4" fmla="*/ 387 w 2151"/>
                <a:gd name="T5" fmla="*/ 234 h 329"/>
                <a:gd name="T6" fmla="*/ 543 w 2151"/>
                <a:gd name="T7" fmla="*/ 186 h 329"/>
                <a:gd name="T8" fmla="*/ 744 w 2151"/>
                <a:gd name="T9" fmla="*/ 144 h 329"/>
                <a:gd name="T10" fmla="*/ 888 w 2151"/>
                <a:gd name="T11" fmla="*/ 150 h 329"/>
                <a:gd name="T12" fmla="*/ 999 w 2151"/>
                <a:gd name="T13" fmla="*/ 186 h 329"/>
                <a:gd name="T14" fmla="*/ 1116 w 2151"/>
                <a:gd name="T15" fmla="*/ 240 h 329"/>
                <a:gd name="T16" fmla="*/ 1218 w 2151"/>
                <a:gd name="T17" fmla="*/ 264 h 329"/>
                <a:gd name="T18" fmla="*/ 1365 w 2151"/>
                <a:gd name="T19" fmla="*/ 291 h 329"/>
                <a:gd name="T20" fmla="*/ 1503 w 2151"/>
                <a:gd name="T21" fmla="*/ 267 h 329"/>
                <a:gd name="T22" fmla="*/ 1662 w 2151"/>
                <a:gd name="T23" fmla="*/ 231 h 329"/>
                <a:gd name="T24" fmla="*/ 1836 w 2151"/>
                <a:gd name="T25" fmla="*/ 168 h 329"/>
                <a:gd name="T26" fmla="*/ 1971 w 2151"/>
                <a:gd name="T27" fmla="*/ 105 h 329"/>
                <a:gd name="T28" fmla="*/ 2151 w 2151"/>
                <a:gd name="T29" fmla="*/ 0 h 32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29"/>
                <a:gd name="T47" fmla="*/ 2151 w 2151"/>
                <a:gd name="T48" fmla="*/ 329 h 32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29">
                  <a:moveTo>
                    <a:pt x="0" y="315"/>
                  </a:moveTo>
                  <a:cubicBezTo>
                    <a:pt x="93" y="329"/>
                    <a:pt x="150" y="315"/>
                    <a:pt x="240" y="282"/>
                  </a:cubicBezTo>
                  <a:cubicBezTo>
                    <a:pt x="336" y="246"/>
                    <a:pt x="314" y="259"/>
                    <a:pt x="387" y="234"/>
                  </a:cubicBezTo>
                  <a:cubicBezTo>
                    <a:pt x="405" y="228"/>
                    <a:pt x="543" y="186"/>
                    <a:pt x="543" y="186"/>
                  </a:cubicBezTo>
                  <a:cubicBezTo>
                    <a:pt x="609" y="168"/>
                    <a:pt x="683" y="152"/>
                    <a:pt x="744" y="144"/>
                  </a:cubicBezTo>
                  <a:cubicBezTo>
                    <a:pt x="869" y="147"/>
                    <a:pt x="763" y="145"/>
                    <a:pt x="888" y="150"/>
                  </a:cubicBezTo>
                  <a:cubicBezTo>
                    <a:pt x="926" y="152"/>
                    <a:pt x="962" y="175"/>
                    <a:pt x="999" y="186"/>
                  </a:cubicBezTo>
                  <a:cubicBezTo>
                    <a:pt x="1017" y="191"/>
                    <a:pt x="1099" y="234"/>
                    <a:pt x="1116" y="240"/>
                  </a:cubicBezTo>
                  <a:cubicBezTo>
                    <a:pt x="1125" y="243"/>
                    <a:pt x="1179" y="249"/>
                    <a:pt x="1218" y="264"/>
                  </a:cubicBezTo>
                  <a:cubicBezTo>
                    <a:pt x="1281" y="303"/>
                    <a:pt x="1317" y="279"/>
                    <a:pt x="1365" y="291"/>
                  </a:cubicBezTo>
                  <a:cubicBezTo>
                    <a:pt x="1434" y="276"/>
                    <a:pt x="1431" y="279"/>
                    <a:pt x="1503" y="267"/>
                  </a:cubicBezTo>
                  <a:cubicBezTo>
                    <a:pt x="1596" y="237"/>
                    <a:pt x="1575" y="249"/>
                    <a:pt x="1662" y="231"/>
                  </a:cubicBezTo>
                  <a:cubicBezTo>
                    <a:pt x="1728" y="195"/>
                    <a:pt x="1743" y="207"/>
                    <a:pt x="1836" y="168"/>
                  </a:cubicBezTo>
                  <a:cubicBezTo>
                    <a:pt x="1905" y="123"/>
                    <a:pt x="1925" y="139"/>
                    <a:pt x="1971" y="105"/>
                  </a:cubicBezTo>
                  <a:cubicBezTo>
                    <a:pt x="2029" y="62"/>
                    <a:pt x="2100" y="51"/>
                    <a:pt x="215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2076" y="2711"/>
              <a:ext cx="1041" cy="729"/>
            </a:xfrm>
            <a:custGeom>
              <a:avLst/>
              <a:gdLst>
                <a:gd name="T0" fmla="*/ 939 w 1041"/>
                <a:gd name="T1" fmla="*/ 0 h 729"/>
                <a:gd name="T2" fmla="*/ 867 w 1041"/>
                <a:gd name="T3" fmla="*/ 30 h 729"/>
                <a:gd name="T4" fmla="*/ 786 w 1041"/>
                <a:gd name="T5" fmla="*/ 72 h 729"/>
                <a:gd name="T6" fmla="*/ 726 w 1041"/>
                <a:gd name="T7" fmla="*/ 108 h 729"/>
                <a:gd name="T8" fmla="*/ 669 w 1041"/>
                <a:gd name="T9" fmla="*/ 126 h 729"/>
                <a:gd name="T10" fmla="*/ 621 w 1041"/>
                <a:gd name="T11" fmla="*/ 141 h 729"/>
                <a:gd name="T12" fmla="*/ 561 w 1041"/>
                <a:gd name="T13" fmla="*/ 144 h 729"/>
                <a:gd name="T14" fmla="*/ 474 w 1041"/>
                <a:gd name="T15" fmla="*/ 156 h 729"/>
                <a:gd name="T16" fmla="*/ 381 w 1041"/>
                <a:gd name="T17" fmla="*/ 168 h 729"/>
                <a:gd name="T18" fmla="*/ 294 w 1041"/>
                <a:gd name="T19" fmla="*/ 180 h 729"/>
                <a:gd name="T20" fmla="*/ 129 w 1041"/>
                <a:gd name="T21" fmla="*/ 216 h 729"/>
                <a:gd name="T22" fmla="*/ 21 w 1041"/>
                <a:gd name="T23" fmla="*/ 255 h 729"/>
                <a:gd name="T24" fmla="*/ 3 w 1041"/>
                <a:gd name="T25" fmla="*/ 339 h 729"/>
                <a:gd name="T26" fmla="*/ 87 w 1041"/>
                <a:gd name="T27" fmla="*/ 399 h 729"/>
                <a:gd name="T28" fmla="*/ 300 w 1041"/>
                <a:gd name="T29" fmla="*/ 441 h 729"/>
                <a:gd name="T30" fmla="*/ 480 w 1041"/>
                <a:gd name="T31" fmla="*/ 498 h 729"/>
                <a:gd name="T32" fmla="*/ 606 w 1041"/>
                <a:gd name="T33" fmla="*/ 537 h 729"/>
                <a:gd name="T34" fmla="*/ 681 w 1041"/>
                <a:gd name="T35" fmla="*/ 555 h 729"/>
                <a:gd name="T36" fmla="*/ 747 w 1041"/>
                <a:gd name="T37" fmla="*/ 564 h 729"/>
                <a:gd name="T38" fmla="*/ 798 w 1041"/>
                <a:gd name="T39" fmla="*/ 582 h 729"/>
                <a:gd name="T40" fmla="*/ 855 w 1041"/>
                <a:gd name="T41" fmla="*/ 606 h 729"/>
                <a:gd name="T42" fmla="*/ 888 w 1041"/>
                <a:gd name="T43" fmla="*/ 639 h 729"/>
                <a:gd name="T44" fmla="*/ 927 w 1041"/>
                <a:gd name="T45" fmla="*/ 669 h 729"/>
                <a:gd name="T46" fmla="*/ 972 w 1041"/>
                <a:gd name="T47" fmla="*/ 693 h 729"/>
                <a:gd name="T48" fmla="*/ 1041 w 1041"/>
                <a:gd name="T49" fmla="*/ 729 h 7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41"/>
                <a:gd name="T76" fmla="*/ 0 h 729"/>
                <a:gd name="T77" fmla="*/ 1041 w 1041"/>
                <a:gd name="T78" fmla="*/ 729 h 7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41" h="729">
                  <a:moveTo>
                    <a:pt x="939" y="0"/>
                  </a:moveTo>
                  <a:cubicBezTo>
                    <a:pt x="915" y="8"/>
                    <a:pt x="888" y="15"/>
                    <a:pt x="867" y="30"/>
                  </a:cubicBezTo>
                  <a:cubicBezTo>
                    <a:pt x="841" y="48"/>
                    <a:pt x="819" y="67"/>
                    <a:pt x="786" y="72"/>
                  </a:cubicBezTo>
                  <a:cubicBezTo>
                    <a:pt x="755" y="82"/>
                    <a:pt x="757" y="98"/>
                    <a:pt x="726" y="108"/>
                  </a:cubicBezTo>
                  <a:cubicBezTo>
                    <a:pt x="710" y="113"/>
                    <a:pt x="686" y="122"/>
                    <a:pt x="669" y="126"/>
                  </a:cubicBezTo>
                  <a:cubicBezTo>
                    <a:pt x="658" y="134"/>
                    <a:pt x="633" y="134"/>
                    <a:pt x="621" y="141"/>
                  </a:cubicBezTo>
                  <a:cubicBezTo>
                    <a:pt x="608" y="148"/>
                    <a:pt x="575" y="139"/>
                    <a:pt x="561" y="144"/>
                  </a:cubicBezTo>
                  <a:cubicBezTo>
                    <a:pt x="544" y="161"/>
                    <a:pt x="496" y="149"/>
                    <a:pt x="474" y="156"/>
                  </a:cubicBezTo>
                  <a:cubicBezTo>
                    <a:pt x="463" y="167"/>
                    <a:pt x="395" y="162"/>
                    <a:pt x="381" y="168"/>
                  </a:cubicBezTo>
                  <a:cubicBezTo>
                    <a:pt x="375" y="171"/>
                    <a:pt x="294" y="180"/>
                    <a:pt x="294" y="180"/>
                  </a:cubicBezTo>
                  <a:cubicBezTo>
                    <a:pt x="286" y="192"/>
                    <a:pt x="144" y="211"/>
                    <a:pt x="129" y="216"/>
                  </a:cubicBezTo>
                  <a:cubicBezTo>
                    <a:pt x="112" y="233"/>
                    <a:pt x="38" y="238"/>
                    <a:pt x="21" y="255"/>
                  </a:cubicBezTo>
                  <a:cubicBezTo>
                    <a:pt x="18" y="265"/>
                    <a:pt x="0" y="303"/>
                    <a:pt x="3" y="339"/>
                  </a:cubicBezTo>
                  <a:cubicBezTo>
                    <a:pt x="0" y="381"/>
                    <a:pt x="70" y="389"/>
                    <a:pt x="87" y="399"/>
                  </a:cubicBezTo>
                  <a:cubicBezTo>
                    <a:pt x="105" y="409"/>
                    <a:pt x="171" y="414"/>
                    <a:pt x="300" y="441"/>
                  </a:cubicBezTo>
                  <a:cubicBezTo>
                    <a:pt x="399" y="459"/>
                    <a:pt x="375" y="462"/>
                    <a:pt x="480" y="498"/>
                  </a:cubicBezTo>
                  <a:cubicBezTo>
                    <a:pt x="555" y="537"/>
                    <a:pt x="568" y="527"/>
                    <a:pt x="606" y="537"/>
                  </a:cubicBezTo>
                  <a:cubicBezTo>
                    <a:pt x="628" y="552"/>
                    <a:pt x="655" y="548"/>
                    <a:pt x="681" y="555"/>
                  </a:cubicBezTo>
                  <a:cubicBezTo>
                    <a:pt x="695" y="564"/>
                    <a:pt x="731" y="560"/>
                    <a:pt x="747" y="564"/>
                  </a:cubicBezTo>
                  <a:cubicBezTo>
                    <a:pt x="765" y="576"/>
                    <a:pt x="779" y="576"/>
                    <a:pt x="798" y="582"/>
                  </a:cubicBezTo>
                  <a:cubicBezTo>
                    <a:pt x="819" y="603"/>
                    <a:pt x="839" y="595"/>
                    <a:pt x="855" y="606"/>
                  </a:cubicBezTo>
                  <a:cubicBezTo>
                    <a:pt x="866" y="623"/>
                    <a:pt x="874" y="625"/>
                    <a:pt x="888" y="639"/>
                  </a:cubicBezTo>
                  <a:cubicBezTo>
                    <a:pt x="903" y="654"/>
                    <a:pt x="912" y="662"/>
                    <a:pt x="927" y="669"/>
                  </a:cubicBezTo>
                  <a:cubicBezTo>
                    <a:pt x="942" y="676"/>
                    <a:pt x="956" y="690"/>
                    <a:pt x="972" y="693"/>
                  </a:cubicBezTo>
                  <a:cubicBezTo>
                    <a:pt x="1005" y="711"/>
                    <a:pt x="1024" y="729"/>
                    <a:pt x="1041" y="72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320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1368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671" y="2648"/>
              <a:ext cx="33" cy="258"/>
            </a:xfrm>
            <a:custGeom>
              <a:avLst/>
              <a:gdLst>
                <a:gd name="T0" fmla="*/ 33 w 33"/>
                <a:gd name="T1" fmla="*/ 0 h 267"/>
                <a:gd name="T2" fmla="*/ 0 w 33"/>
                <a:gd name="T3" fmla="*/ 66 h 267"/>
                <a:gd name="T4" fmla="*/ 0 60000 65536"/>
                <a:gd name="T5" fmla="*/ 0 60000 65536"/>
                <a:gd name="T6" fmla="*/ 0 w 33"/>
                <a:gd name="T7" fmla="*/ 0 h 267"/>
                <a:gd name="T8" fmla="*/ 33 w 33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3" h="267">
                  <a:moveTo>
                    <a:pt x="33" y="0"/>
                  </a:moveTo>
                  <a:lnTo>
                    <a:pt x="0" y="267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1722" y="2648"/>
              <a:ext cx="30" cy="264"/>
            </a:xfrm>
            <a:custGeom>
              <a:avLst/>
              <a:gdLst>
                <a:gd name="T0" fmla="*/ 30 w 30"/>
                <a:gd name="T1" fmla="*/ 0 h 264"/>
                <a:gd name="T2" fmla="*/ 0 w 30"/>
                <a:gd name="T3" fmla="*/ 264 h 264"/>
                <a:gd name="T4" fmla="*/ 0 60000 65536"/>
                <a:gd name="T5" fmla="*/ 0 60000 65536"/>
                <a:gd name="T6" fmla="*/ 0 w 30"/>
                <a:gd name="T7" fmla="*/ 0 h 264"/>
                <a:gd name="T8" fmla="*/ 30 w 3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" h="264">
                  <a:moveTo>
                    <a:pt x="30" y="0"/>
                  </a:moveTo>
                  <a:lnTo>
                    <a:pt x="0" y="264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V="1">
              <a:off x="1896" y="3008"/>
              <a:ext cx="267" cy="2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16" y="2696"/>
              <a:ext cx="93" cy="2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2658" y="3224"/>
              <a:ext cx="102" cy="261"/>
            </a:xfrm>
            <a:custGeom>
              <a:avLst/>
              <a:gdLst>
                <a:gd name="T0" fmla="*/ 102 w 102"/>
                <a:gd name="T1" fmla="*/ 0 h 261"/>
                <a:gd name="T2" fmla="*/ 0 w 102"/>
                <a:gd name="T3" fmla="*/ 261 h 261"/>
                <a:gd name="T4" fmla="*/ 0 60000 65536"/>
                <a:gd name="T5" fmla="*/ 0 60000 65536"/>
                <a:gd name="T6" fmla="*/ 0 w 102"/>
                <a:gd name="T7" fmla="*/ 0 h 261"/>
                <a:gd name="T8" fmla="*/ 102 w 102"/>
                <a:gd name="T9" fmla="*/ 261 h 26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261">
                  <a:moveTo>
                    <a:pt x="102" y="0"/>
                  </a:moveTo>
                  <a:lnTo>
                    <a:pt x="0" y="261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709" y="3224"/>
              <a:ext cx="99" cy="255"/>
            </a:xfrm>
            <a:custGeom>
              <a:avLst/>
              <a:gdLst>
                <a:gd name="T0" fmla="*/ 99 w 99"/>
                <a:gd name="T1" fmla="*/ 0 h 255"/>
                <a:gd name="T2" fmla="*/ 0 w 99"/>
                <a:gd name="T3" fmla="*/ 255 h 255"/>
                <a:gd name="T4" fmla="*/ 0 60000 65536"/>
                <a:gd name="T5" fmla="*/ 0 60000 65536"/>
                <a:gd name="T6" fmla="*/ 0 w 99"/>
                <a:gd name="T7" fmla="*/ 0 h 255"/>
                <a:gd name="T8" fmla="*/ 99 w 99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" h="255">
                  <a:moveTo>
                    <a:pt x="99" y="0"/>
                  </a:moveTo>
                  <a:lnTo>
                    <a:pt x="0" y="255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1704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1752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1272" y="3176"/>
              <a:ext cx="96" cy="252"/>
            </a:xfrm>
            <a:custGeom>
              <a:avLst/>
              <a:gdLst>
                <a:gd name="T0" fmla="*/ 96 w 96"/>
                <a:gd name="T1" fmla="*/ 0 h 252"/>
                <a:gd name="T2" fmla="*/ 0 w 96"/>
                <a:gd name="T3" fmla="*/ 252 h 252"/>
                <a:gd name="T4" fmla="*/ 0 60000 65536"/>
                <a:gd name="T5" fmla="*/ 0 60000 65536"/>
                <a:gd name="T6" fmla="*/ 0 w 96"/>
                <a:gd name="T7" fmla="*/ 0 h 252"/>
                <a:gd name="T8" fmla="*/ 96 w 96"/>
                <a:gd name="T9" fmla="*/ 252 h 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52">
                  <a:moveTo>
                    <a:pt x="96" y="0"/>
                  </a:moveTo>
                  <a:lnTo>
                    <a:pt x="0" y="252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320" y="3176"/>
              <a:ext cx="96" cy="273"/>
            </a:xfrm>
            <a:custGeom>
              <a:avLst/>
              <a:gdLst>
                <a:gd name="T0" fmla="*/ 96 w 96"/>
                <a:gd name="T1" fmla="*/ 0 h 273"/>
                <a:gd name="T2" fmla="*/ 0 w 96"/>
                <a:gd name="T3" fmla="*/ 273 h 273"/>
                <a:gd name="T4" fmla="*/ 0 60000 65536"/>
                <a:gd name="T5" fmla="*/ 0 60000 65536"/>
                <a:gd name="T6" fmla="*/ 0 w 96"/>
                <a:gd name="T7" fmla="*/ 0 h 273"/>
                <a:gd name="T8" fmla="*/ 96 w 96"/>
                <a:gd name="T9" fmla="*/ 273 h 2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73">
                  <a:moveTo>
                    <a:pt x="96" y="0"/>
                  </a:moveTo>
                  <a:lnTo>
                    <a:pt x="0" y="273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887" y="3056"/>
              <a:ext cx="276" cy="27"/>
            </a:xfrm>
            <a:custGeom>
              <a:avLst/>
              <a:gdLst>
                <a:gd name="T0" fmla="*/ 0 w 276"/>
                <a:gd name="T1" fmla="*/ 27 h 27"/>
                <a:gd name="T2" fmla="*/ 276 w 276"/>
                <a:gd name="T3" fmla="*/ 0 h 27"/>
                <a:gd name="T4" fmla="*/ 0 60000 65536"/>
                <a:gd name="T5" fmla="*/ 0 60000 65536"/>
                <a:gd name="T6" fmla="*/ 0 w 276"/>
                <a:gd name="T7" fmla="*/ 0 h 27"/>
                <a:gd name="T8" fmla="*/ 276 w 276"/>
                <a:gd name="T9" fmla="*/ 27 h 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7">
                  <a:moveTo>
                    <a:pt x="0" y="27"/>
                  </a:moveTo>
                  <a:lnTo>
                    <a:pt x="276" y="0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1896" y="2552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2328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dirty="0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1464" y="346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>
              <a:off x="1416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>
              <a:off x="2658" y="2675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" name="Rectangle 3"/>
          <p:cNvSpPr txBox="1">
            <a:spLocks noChangeArrowheads="1"/>
          </p:cNvSpPr>
          <p:nvPr/>
        </p:nvSpPr>
        <p:spPr>
          <a:xfrm>
            <a:off x="4684712" y="5203278"/>
            <a:ext cx="6279765" cy="10652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b="1" i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vertex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region</a:t>
            </a:r>
          </a:p>
          <a:p>
            <a:pPr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 </a:t>
            </a:r>
            <a:r>
              <a:rPr lang="en-US" altLang="zh-TW" b="1" i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edge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bridge between two regions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79" y="1071762"/>
            <a:ext cx="37319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altLang="en-US" sz="2400" b="1" u="sng" dirty="0">
                <a:solidFill>
                  <a:srgbClr val="FF0000"/>
                </a:solidFill>
              </a:rPr>
              <a:t>Question</a:t>
            </a:r>
            <a:r>
              <a:rPr lang="en-GB" altLang="en-US" sz="2400" dirty="0">
                <a:solidFill>
                  <a:srgbClr val="FF0000"/>
                </a:solidFill>
              </a:rPr>
              <a:t>: Is it possible to find a 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once?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778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8878619" cy="5095875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 1735: Euler was puzzled by solving the bridges of </a:t>
            </a:r>
            <a:r>
              <a:rPr lang="en-US" altLang="en-US" sz="3200" dirty="0" err="1"/>
              <a:t>Königsberg</a:t>
            </a:r>
            <a:r>
              <a:rPr lang="en-US" altLang="en-US" sz="3200" dirty="0"/>
              <a:t> (origins of graph theory)</a:t>
            </a:r>
          </a:p>
          <a:p>
            <a:pPr>
              <a:buFont typeface="Arial" charset="0"/>
              <a:buChar char="•"/>
            </a:pPr>
            <a:endParaRPr lang="en-US" alt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1950: </a:t>
            </a:r>
            <a:r>
              <a:rPr lang="en-US" sz="3200" dirty="0" err="1"/>
              <a:t>Erdos</a:t>
            </a:r>
            <a:r>
              <a:rPr lang="en-US" sz="3200" dirty="0"/>
              <a:t> was puzzled by social networks structure</a:t>
            </a:r>
          </a:p>
          <a:p>
            <a:pPr>
              <a:buFont typeface="Arial" charset="0"/>
              <a:buChar char="•"/>
            </a:pPr>
            <a:endParaRPr 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1999: </a:t>
            </a:r>
            <a:r>
              <a:rPr lang="en-US" sz="3200" dirty="0" err="1"/>
              <a:t>Barabasi</a:t>
            </a:r>
            <a:r>
              <a:rPr lang="en-US" sz="3200" dirty="0"/>
              <a:t> was puzzle by the Internet</a:t>
            </a:r>
          </a:p>
          <a:p>
            <a:pPr>
              <a:buFont typeface="Arial" charset="0"/>
              <a:buChar char="•"/>
            </a:pPr>
            <a:endParaRPr lang="en-US" sz="3200" dirty="0"/>
          </a:p>
          <a:p>
            <a:pPr>
              <a:buFont typeface="Arial" charset="0"/>
              <a:buChar char="•"/>
            </a:pPr>
            <a:r>
              <a:rPr lang="en-US" sz="3200" dirty="0"/>
              <a:t> Now: we are puzzled by all of them (brain, social networks, communication and transportation networks)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Network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58" y="1172925"/>
            <a:ext cx="4995790" cy="319049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494" y="1251530"/>
            <a:ext cx="44200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Nodes</a:t>
            </a:r>
            <a:r>
              <a:rPr lang="en-US" sz="3200" dirty="0"/>
              <a:t>: Birds</a:t>
            </a:r>
          </a:p>
          <a:p>
            <a:r>
              <a:rPr lang="en-US" sz="3200" b="1" dirty="0"/>
              <a:t>Edges</a:t>
            </a:r>
            <a:r>
              <a:rPr lang="en-US" sz="3200" dirty="0"/>
              <a:t>: What eats what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/>
              <a:t>Edges have direction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Directed Network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3255" y="587600"/>
            <a:ext cx="396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Asymmetric relationships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3422" y="4425523"/>
            <a:ext cx="504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Chesapeake Bay Water bird Food Web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4" y="3821775"/>
            <a:ext cx="2936256" cy="21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Network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6437" y="1808873"/>
            <a:ext cx="5613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Nodes</a:t>
            </a:r>
            <a:r>
              <a:rPr lang="en-US" sz="3200" dirty="0"/>
              <a:t>: People</a:t>
            </a:r>
          </a:p>
          <a:p>
            <a:r>
              <a:rPr lang="en-US" sz="3200" b="1" dirty="0"/>
              <a:t>Edges</a:t>
            </a:r>
            <a:r>
              <a:rPr lang="en-US" sz="3200" dirty="0"/>
              <a:t>: Number of Times they had lunch together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Undirected/Weighted Network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52" y="5722967"/>
            <a:ext cx="1086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Weighted network</a:t>
            </a:r>
            <a:r>
              <a:rPr lang="en-US" sz="2400" dirty="0"/>
              <a:t>: a network where edges are assigned a (typical numerical) weight.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9"/>
            <a:ext cx="2969446" cy="3385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36496" y="2118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69056" y="2538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88896" y="28475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66047" y="3450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64520" y="2591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1641" y="40550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74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r>
              <a:rPr lang="en-US" sz="3200"/>
              <a:t>Some networks can carry information about like or dislike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8"/>
            <a:ext cx="2969446" cy="3864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4508" y="22558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5382" y="30693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10797" y="27177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2617" y="266928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1294" y="3703078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-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81628" y="433676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894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810668" cy="5095875"/>
          </a:xfrm>
        </p:spPr>
        <p:txBody>
          <a:bodyPr>
            <a:normAutofit/>
          </a:bodyPr>
          <a:lstStyle/>
          <a:p>
            <a:r>
              <a:rPr lang="en-US" sz="2800" dirty="0"/>
              <a:t>Edges can carry many other labels or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181100"/>
            <a:ext cx="4800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/>
              <a:t>Multigraph: A network where multiple edges (parallel edges) can connect the same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52" y="1181100"/>
            <a:ext cx="4508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Network/Graph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Community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Centrality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6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03711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Nothing happens in isolation:  “everything is connected, caused by,  and interacting with a huge number of other pieces of a complex universal puzzle” (AL </a:t>
            </a:r>
            <a:r>
              <a:rPr lang="en-US" sz="2800" dirty="0" err="1"/>
              <a:t>Barabasi</a:t>
            </a:r>
            <a:r>
              <a:rPr lang="en-US" sz="2800" dirty="0"/>
              <a:t>, “Linked”)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The power of the network is in the links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However, most people don’t see the links till they are exposed to them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07B0C7D9-AD57-8A41-BC39-B5C8AE09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55" y="134203"/>
            <a:ext cx="3894833" cy="368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85FB7-40E6-874D-AA02-8666ED7C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55" y="3903785"/>
            <a:ext cx="3894833" cy="292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8ED41-C566-E745-8D6C-F3F3F6241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66" y="4800600"/>
            <a:ext cx="5742723" cy="20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7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975" y="1181100"/>
            <a:ext cx="5741523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What can we do with Networks?</a:t>
            </a:r>
          </a:p>
          <a:p>
            <a:endParaRPr lang="en-US" sz="2800" b="1" dirty="0"/>
          </a:p>
          <a:p>
            <a:r>
              <a:rPr lang="en-US" sz="2800" b="1" dirty="0"/>
              <a:t>Is a rumor likely to spread on this network?</a:t>
            </a:r>
          </a:p>
          <a:p>
            <a:endParaRPr lang="en-US" sz="2800" b="1" dirty="0"/>
          </a:p>
          <a:p>
            <a:r>
              <a:rPr lang="en-US" sz="2800" b="1" dirty="0"/>
              <a:t>Who are the most influential people in this organization?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93" y="1491175"/>
            <a:ext cx="5176670" cy="39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can be used to model social, biological, transportation, and other types of networks. For example we can use a graph to represent relationships among attendees at a wedding.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53541" y="2585013"/>
            <a:ext cx="5675391" cy="2832607"/>
            <a:chOff x="2008238" y="2011809"/>
            <a:chExt cx="6755406" cy="4024547"/>
          </a:xfrm>
        </p:grpSpPr>
        <p:cxnSp>
          <p:nvCxnSpPr>
            <p:cNvPr id="8" name="Straight Connector 7"/>
            <p:cNvCxnSpPr>
              <a:stCxn id="50" idx="5"/>
            </p:cNvCxnSpPr>
            <p:nvPr/>
          </p:nvCxnSpPr>
          <p:spPr>
            <a:xfrm flipH="1" flipV="1">
              <a:off x="2583463" y="3290016"/>
              <a:ext cx="867839" cy="7304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6" idx="1"/>
            </p:cNvCxnSpPr>
            <p:nvPr/>
          </p:nvCxnSpPr>
          <p:spPr>
            <a:xfrm flipH="1">
              <a:off x="2524377" y="3362215"/>
              <a:ext cx="17472" cy="15109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51" idx="5"/>
            </p:cNvCxnSpPr>
            <p:nvPr/>
          </p:nvCxnSpPr>
          <p:spPr>
            <a:xfrm>
              <a:off x="2577248" y="4971786"/>
              <a:ext cx="989996" cy="51488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50" idx="4"/>
            </p:cNvCxnSpPr>
            <p:nvPr/>
          </p:nvCxnSpPr>
          <p:spPr>
            <a:xfrm flipH="1" flipV="1">
              <a:off x="3377215" y="4051163"/>
              <a:ext cx="111673" cy="139949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0" idx="3"/>
            </p:cNvCxnSpPr>
            <p:nvPr/>
          </p:nvCxnSpPr>
          <p:spPr>
            <a:xfrm flipH="1">
              <a:off x="2593701" y="4020475"/>
              <a:ext cx="709427" cy="95935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5" idx="3"/>
            </p:cNvCxnSpPr>
            <p:nvPr/>
          </p:nvCxnSpPr>
          <p:spPr>
            <a:xfrm flipV="1">
              <a:off x="2499415" y="2870215"/>
              <a:ext cx="924900" cy="54066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61" idx="0"/>
            </p:cNvCxnSpPr>
            <p:nvPr/>
          </p:nvCxnSpPr>
          <p:spPr>
            <a:xfrm>
              <a:off x="8199272" y="3292791"/>
              <a:ext cx="12592" cy="1448086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43736" y="2653069"/>
              <a:ext cx="1088105" cy="6090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58" idx="0"/>
            </p:cNvCxnSpPr>
            <p:nvPr/>
          </p:nvCxnSpPr>
          <p:spPr>
            <a:xfrm>
              <a:off x="7217823" y="2622381"/>
              <a:ext cx="30374" cy="12754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1" idx="5"/>
            </p:cNvCxnSpPr>
            <p:nvPr/>
          </p:nvCxnSpPr>
          <p:spPr>
            <a:xfrm>
              <a:off x="7291344" y="4022328"/>
              <a:ext cx="994607" cy="89741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61" idx="6"/>
            </p:cNvCxnSpPr>
            <p:nvPr/>
          </p:nvCxnSpPr>
          <p:spPr>
            <a:xfrm flipV="1">
              <a:off x="7217823" y="4845652"/>
              <a:ext cx="1098816" cy="49488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58" idx="0"/>
            </p:cNvCxnSpPr>
            <p:nvPr/>
          </p:nvCxnSpPr>
          <p:spPr>
            <a:xfrm flipV="1">
              <a:off x="7217257" y="3897831"/>
              <a:ext cx="30940" cy="14346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59" idx="4"/>
            </p:cNvCxnSpPr>
            <p:nvPr/>
          </p:nvCxnSpPr>
          <p:spPr>
            <a:xfrm flipV="1">
              <a:off x="3488888" y="5422161"/>
              <a:ext cx="3734894" cy="12167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2"/>
            </p:cNvCxnSpPr>
            <p:nvPr/>
          </p:nvCxnSpPr>
          <p:spPr>
            <a:xfrm flipH="1" flipV="1">
              <a:off x="2562046" y="3362215"/>
              <a:ext cx="2771954" cy="6678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4" idx="2"/>
            </p:cNvCxnSpPr>
            <p:nvPr/>
          </p:nvCxnSpPr>
          <p:spPr>
            <a:xfrm>
              <a:off x="5334000" y="4536938"/>
              <a:ext cx="2869016" cy="30553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7"/>
              <a:endCxn id="51" idx="3"/>
            </p:cNvCxnSpPr>
            <p:nvPr/>
          </p:nvCxnSpPr>
          <p:spPr>
            <a:xfrm flipH="1">
              <a:off x="3419070" y="3354913"/>
              <a:ext cx="2093792" cy="213175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5334000" y="332422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334000" y="443216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 flipV="1">
              <a:off x="5438775" y="3390900"/>
              <a:ext cx="18535" cy="1231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73544" y="4769098"/>
              <a:ext cx="328725" cy="50722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283932" y="2658666"/>
              <a:ext cx="309686" cy="566081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3283607" y="27336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272440" y="38416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88382" y="5307806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468727" y="32320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493689" y="48424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19007" y="26320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143422" y="389783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19007" y="521261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082127" y="31304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107089" y="47408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44" idx="5"/>
            </p:cNvCxnSpPr>
            <p:nvPr/>
          </p:nvCxnSpPr>
          <p:spPr>
            <a:xfrm>
              <a:off x="5512862" y="4611025"/>
              <a:ext cx="1726068" cy="7172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59" idx="1"/>
            </p:cNvCxnSpPr>
            <p:nvPr/>
          </p:nvCxnSpPr>
          <p:spPr>
            <a:xfrm>
              <a:off x="5417354" y="3429000"/>
              <a:ext cx="1732341" cy="1814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58" idx="6"/>
            </p:cNvCxnSpPr>
            <p:nvPr/>
          </p:nvCxnSpPr>
          <p:spPr>
            <a:xfrm>
              <a:off x="5375677" y="3406617"/>
              <a:ext cx="1977295" cy="5959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4" idx="3"/>
            </p:cNvCxnSpPr>
            <p:nvPr/>
          </p:nvCxnSpPr>
          <p:spPr>
            <a:xfrm flipH="1">
              <a:off x="5364688" y="4014418"/>
              <a:ext cx="1858528" cy="596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57" idx="3"/>
            </p:cNvCxnSpPr>
            <p:nvPr/>
          </p:nvCxnSpPr>
          <p:spPr>
            <a:xfrm flipV="1">
              <a:off x="5393058" y="2810937"/>
              <a:ext cx="1756637" cy="1672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4" idx="3"/>
            </p:cNvCxnSpPr>
            <p:nvPr/>
          </p:nvCxnSpPr>
          <p:spPr>
            <a:xfrm flipH="1">
              <a:off x="5364688" y="3253847"/>
              <a:ext cx="2834585" cy="13571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2"/>
              <a:endCxn id="60" idx="2"/>
            </p:cNvCxnSpPr>
            <p:nvPr/>
          </p:nvCxnSpPr>
          <p:spPr>
            <a:xfrm flipV="1">
              <a:off x="5334000" y="3235188"/>
              <a:ext cx="2748127" cy="193812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9" idx="6"/>
            </p:cNvCxnSpPr>
            <p:nvPr/>
          </p:nvCxnSpPr>
          <p:spPr>
            <a:xfrm flipH="1">
              <a:off x="3377215" y="3429000"/>
              <a:ext cx="2166335" cy="517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50" idx="2"/>
            </p:cNvCxnSpPr>
            <p:nvPr/>
          </p:nvCxnSpPr>
          <p:spPr>
            <a:xfrm flipH="1" flipV="1">
              <a:off x="3272440" y="3946388"/>
              <a:ext cx="2087611" cy="6320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9" idx="6"/>
            </p:cNvCxnSpPr>
            <p:nvPr/>
          </p:nvCxnSpPr>
          <p:spPr>
            <a:xfrm>
              <a:off x="3388382" y="2844330"/>
              <a:ext cx="2155168" cy="5846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6" idx="6"/>
            </p:cNvCxnSpPr>
            <p:nvPr/>
          </p:nvCxnSpPr>
          <p:spPr>
            <a:xfrm flipH="1">
              <a:off x="2703239" y="4547290"/>
              <a:ext cx="2710372" cy="399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9" idx="7"/>
            </p:cNvCxnSpPr>
            <p:nvPr/>
          </p:nvCxnSpPr>
          <p:spPr>
            <a:xfrm flipV="1">
              <a:off x="2520223" y="3354913"/>
              <a:ext cx="2992639" cy="16095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9" idx="2"/>
            </p:cNvCxnSpPr>
            <p:nvPr/>
          </p:nvCxnSpPr>
          <p:spPr>
            <a:xfrm flipH="1">
              <a:off x="5334000" y="2733675"/>
              <a:ext cx="1889216" cy="695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4" idx="6"/>
              <a:endCxn id="48" idx="1"/>
            </p:cNvCxnSpPr>
            <p:nvPr/>
          </p:nvCxnSpPr>
          <p:spPr>
            <a:xfrm flipH="1" flipV="1">
              <a:off x="3314295" y="2764363"/>
              <a:ext cx="2229255" cy="17725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4295" y="2011809"/>
              <a:ext cx="288145" cy="64685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3851" y="2794706"/>
              <a:ext cx="288145" cy="64685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238" y="4449018"/>
              <a:ext cx="288145" cy="64685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3218" y="5389499"/>
              <a:ext cx="288145" cy="64685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7772" y="2106733"/>
              <a:ext cx="334272" cy="67669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9372" y="2752303"/>
              <a:ext cx="334272" cy="67669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8986" y="3628789"/>
              <a:ext cx="334272" cy="67669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7531" y="4461581"/>
              <a:ext cx="334272" cy="67669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375" y="5272034"/>
              <a:ext cx="334272" cy="676697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7113048" y="262238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0075" y="3810742"/>
              <a:ext cx="288145" cy="646857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48639" y="2034786"/>
            <a:ext cx="1066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note that in this network that everyone knows the bride or the groom (or both).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913446" y="5525861"/>
            <a:ext cx="8442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Question</a:t>
            </a:r>
            <a:r>
              <a:rPr lang="en-US" sz="2400" b="1">
                <a:solidFill>
                  <a:srgbClr val="FF0000"/>
                </a:solidFill>
              </a:rPr>
              <a:t>: We </a:t>
            </a:r>
            <a:r>
              <a:rPr lang="en-US" sz="2400" b="1" dirty="0">
                <a:solidFill>
                  <a:srgbClr val="FF0000"/>
                </a:solidFill>
              </a:rPr>
              <a:t>want to see who is best connected to </a:t>
            </a:r>
            <a:r>
              <a:rPr lang="en-US" sz="2400" b="1" i="1" dirty="0">
                <a:solidFill>
                  <a:srgbClr val="FF0000"/>
                </a:solidFill>
              </a:rPr>
              <a:t>both</a:t>
            </a:r>
            <a:r>
              <a:rPr lang="en-US" sz="2400" b="1" dirty="0">
                <a:solidFill>
                  <a:srgbClr val="FF0000"/>
                </a:solidFill>
              </a:rPr>
              <a:t> the bride and the groom.</a:t>
            </a:r>
          </a:p>
        </p:txBody>
      </p:sp>
    </p:spTree>
    <p:extLst>
      <p:ext uri="{BB962C8B-B14F-4D97-AF65-F5344CB8AC3E}">
        <p14:creationId xmlns:p14="http://schemas.microsoft.com/office/powerpoint/2010/main" val="161191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15247" cy="5095875"/>
          </a:xfrm>
        </p:spPr>
        <p:txBody>
          <a:bodyPr>
            <a:normAutofit/>
          </a:bodyPr>
          <a:lstStyle/>
          <a:p>
            <a:r>
              <a:rPr lang="en-US" sz="3200" dirty="0"/>
              <a:t>Multiple interacting networks over the same spatial domain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Transportation networks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Water and Sewage network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Power transmission network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Broadband IP and M2M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53" y="1181100"/>
            <a:ext cx="5093147" cy="3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8D3B-3E16-CA4F-9074-E14E75E0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State Machine - Teaching Pacman</a:t>
            </a:r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16B1C-77E1-554A-9E1E-5DC070BF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92" y="1082919"/>
            <a:ext cx="6434015" cy="3306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AEAD9-D25D-4445-89E4-65793BE4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08" y="4539312"/>
            <a:ext cx="2093058" cy="2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561491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What can we do with Networks?</a:t>
            </a:r>
          </a:p>
          <a:p>
            <a:endParaRPr lang="en-US" sz="2800" b="1" dirty="0"/>
          </a:p>
          <a:p>
            <a:r>
              <a:rPr lang="en-US" sz="2800" b="1" dirty="0"/>
              <a:t>Is this club, likely to split into two groups?</a:t>
            </a:r>
          </a:p>
          <a:p>
            <a:endParaRPr lang="en-US" sz="2800" b="1" dirty="0"/>
          </a:p>
          <a:p>
            <a:r>
              <a:rPr lang="en-US" sz="2800" b="1" dirty="0"/>
              <a:t>If so, which nodes will go to which group?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366911"/>
            <a:ext cx="5791200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9778" y="4936240"/>
            <a:ext cx="461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Friendship Network in a 34 person Karate Club</a:t>
            </a:r>
          </a:p>
        </p:txBody>
      </p:sp>
    </p:spTree>
    <p:extLst>
      <p:ext uri="{BB962C8B-B14F-4D97-AF65-F5344CB8AC3E}">
        <p14:creationId xmlns:p14="http://schemas.microsoft.com/office/powerpoint/2010/main" val="186363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Analytics?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/>
              <a:t> Discovery and communication of meaningful patterns or </a:t>
            </a:r>
            <a:r>
              <a:rPr lang="en-US" sz="3200" dirty="0" err="1"/>
              <a:t>intersting</a:t>
            </a:r>
            <a:r>
              <a:rPr lang="en-US" sz="3200" dirty="0"/>
              <a:t> insights using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Mathematical properties of data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Data computing for accessing and manipulating data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 Domain knowledge to increase interpretability of data and results of analytics</a:t>
            </a:r>
          </a:p>
          <a:p>
            <a:pPr lvl="1">
              <a:buFont typeface="Arial" charset="0"/>
              <a:buChar char="•"/>
            </a:pPr>
            <a:r>
              <a:rPr lang="en-US" sz="3000" dirty="0"/>
              <a:t>Statistical modeling techniques for drawing inferences or making predictions on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72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11474</TotalTime>
  <Words>783</Words>
  <Application>Microsoft Macintosh PowerPoint</Application>
  <PresentationFormat>Widescreen</PresentationFormat>
  <Paragraphs>162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 Unicode MS</vt:lpstr>
      <vt:lpstr>MS PGothic</vt:lpstr>
      <vt:lpstr>Arial</vt:lpstr>
      <vt:lpstr>Calibri</vt:lpstr>
      <vt:lpstr>Calibri Light</vt:lpstr>
      <vt:lpstr>Courier New</vt:lpstr>
      <vt:lpstr>Times New Roman</vt:lpstr>
      <vt:lpstr>Webdings</vt:lpstr>
      <vt:lpstr>Wingdings</vt:lpstr>
      <vt:lpstr>Retrospect</vt:lpstr>
      <vt:lpstr>Big Data Technology</vt:lpstr>
      <vt:lpstr>Outline</vt:lpstr>
      <vt:lpstr>Why Networks</vt:lpstr>
      <vt:lpstr>Information Network</vt:lpstr>
      <vt:lpstr>Graph Theory Application</vt:lpstr>
      <vt:lpstr>Smart City</vt:lpstr>
      <vt:lpstr>State Machine - Teaching Pacman </vt:lpstr>
      <vt:lpstr>Network Applications</vt:lpstr>
      <vt:lpstr>What is Analytics?</vt:lpstr>
      <vt:lpstr>What is Analytics?</vt:lpstr>
      <vt:lpstr>Graph Theory = Network Math Definition </vt:lpstr>
      <vt:lpstr>The Origin of Graph Theory</vt:lpstr>
      <vt:lpstr>The Origin of Graph Theory</vt:lpstr>
      <vt:lpstr>History</vt:lpstr>
      <vt:lpstr>Directed Network</vt:lpstr>
      <vt:lpstr>Graph Network Application</vt:lpstr>
      <vt:lpstr>Signed Network</vt:lpstr>
      <vt:lpstr>Edge Attributes</vt:lpstr>
      <vt:lpstr>Multigraphs</vt:lpstr>
      <vt:lpstr>Graph Analytics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577</cp:revision>
  <dcterms:created xsi:type="dcterms:W3CDTF">2015-01-31T16:20:13Z</dcterms:created>
  <dcterms:modified xsi:type="dcterms:W3CDTF">2018-03-27T15:16:10Z</dcterms:modified>
</cp:coreProperties>
</file>